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637" r:id="rId2"/>
    <p:sldId id="643" r:id="rId3"/>
    <p:sldId id="644" r:id="rId4"/>
    <p:sldId id="642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63562"/>
  </p:normalViewPr>
  <p:slideViewPr>
    <p:cSldViewPr snapToGrid="0">
      <p:cViewPr varScale="1">
        <p:scale>
          <a:sx n="78" d="100"/>
          <a:sy n="78" d="100"/>
        </p:scale>
        <p:origin x="2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192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0AC2F-F889-AC4C-B5EB-389D88562A9D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6FAC07-712C-1B40-AF8C-DD9844F733B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3677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FAC07-712C-1B40-AF8C-DD9844F733B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6087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FAC07-712C-1B40-AF8C-DD9844F733B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030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FAC07-712C-1B40-AF8C-DD9844F733B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5484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main</a:t>
            </a:r>
            <a:r>
              <a:rPr lang="zh-CN" altLang="en-US" dirty="0"/>
              <a:t> </a:t>
            </a:r>
            <a:r>
              <a:rPr lang="en-US" altLang="zh-CN" dirty="0"/>
              <a:t>research</a:t>
            </a:r>
            <a:r>
              <a:rPr lang="zh-CN" altLang="en-US" dirty="0"/>
              <a:t> </a:t>
            </a:r>
            <a:r>
              <a:rPr lang="en-US" altLang="zh-CN"/>
              <a:t>goal.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FAC07-712C-1B40-AF8C-DD9844F733B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8440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EDB88-D623-DCE6-00D6-C3212A8F55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7FE6352-7826-8D25-4FF8-E1FEB69D0A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7CB4BC-B1F6-DB5D-CEFD-0BDDC01E1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7DEE6E-6C8F-C49B-879A-61521AFD7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99EE80-A5AD-FAE2-E137-2E4F8E503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0486463"/>
      </p:ext>
    </p:extLst>
  </p:cSld>
  <p:clrMapOvr>
    <a:masterClrMapping/>
  </p:clrMapOvr>
  <p:transition spd="slow" advClick="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B7C80-139C-356B-389A-0F037422C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AAAECC1-0C07-1E53-35CE-E7B7889C8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129176-DAFD-9A27-EF85-AB99B345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F0DCC4-8B57-867C-C4EF-0802EFDF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F229FB-C287-7103-5209-580B7FAF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0077299"/>
      </p:ext>
    </p:extLst>
  </p:cSld>
  <p:clrMapOvr>
    <a:masterClrMapping/>
  </p:clrMapOvr>
  <p:transition spd="slow" advClick="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4BE41A4-72EF-A54B-AA22-A1D941ECF4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DBDAA87-29AF-3A5C-4062-08C4AF195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E1B289-4600-9B41-CA02-86F86CBE6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30C2D8-3424-6C7C-AA02-2EE5F057A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2CF4C-55CA-C3A5-4265-B26029F19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9808908"/>
      </p:ext>
    </p:extLst>
  </p:cSld>
  <p:clrMapOvr>
    <a:masterClrMapping/>
  </p:clrMapOvr>
  <p:transition spd="slow" advClick="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972A5C-7303-8F61-B314-99251FB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748385-C104-7FD6-93B6-709DD46A3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631973-510E-1B5C-654B-B8B85EB33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87D0CD-B0FC-1921-C2CD-D5F181D08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95324A-6F76-5911-5010-3F8636CC1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1638579"/>
      </p:ext>
    </p:extLst>
  </p:cSld>
  <p:clrMapOvr>
    <a:masterClrMapping/>
  </p:clrMapOvr>
  <p:transition spd="slow" advClick="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BEB4F-D826-2FC6-7AAD-964D0D676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C1BB14-BC5E-0673-2A7E-C32C8CFBC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D5E8C6-C716-2E2C-7153-B032BFE93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9AA645-A85E-5508-AC5F-CA81189A3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89B30E-8EFE-A3C6-9500-724543C3B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3268695"/>
      </p:ext>
    </p:extLst>
  </p:cSld>
  <p:clrMapOvr>
    <a:masterClrMapping/>
  </p:clrMapOvr>
  <p:transition spd="slow" advClick="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7D63EF-5CD1-77F6-A1D8-33850AD2F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E91E88-7BD8-4759-6CB0-5A40C8DCB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C0579E-D790-8ABF-A387-13FF267B0D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F483F0-9CBB-818C-6BD8-DB5F3C393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2237C1-E4F2-9147-4BB3-1F8932485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69CEC5-047E-7C2E-D526-5629FA777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4493735"/>
      </p:ext>
    </p:extLst>
  </p:cSld>
  <p:clrMapOvr>
    <a:masterClrMapping/>
  </p:clrMapOvr>
  <p:transition spd="slow" advClick="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30C48-516C-30EC-79F2-AA74080A4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1F9F92-C878-8A0B-C0A2-0D18D4063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3D7CBB1-03C1-6087-3574-380A451742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41E9352-B622-EA96-F873-79713F4BF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7184C1D-8E62-FFBF-DF58-2E2677DDD4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DAFA5D-570C-A50C-D224-586C91346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68E0530-4CCD-8595-6FF5-0B4602D2A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CE9B50D-C246-E4FF-9BAF-D2B3B53D2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122093"/>
      </p:ext>
    </p:extLst>
  </p:cSld>
  <p:clrMapOvr>
    <a:masterClrMapping/>
  </p:clrMapOvr>
  <p:transition spd="slow" advClick="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50C4E3-48E3-094B-1D3D-1F6FD15BD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B615157-2FFC-7375-173C-0993C8EE9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428F8B9-81F9-A4D1-8AC3-48AEACB05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21B9CAE-548B-AC08-C7EE-B138E1BE8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0037109"/>
      </p:ext>
    </p:extLst>
  </p:cSld>
  <p:clrMapOvr>
    <a:masterClrMapping/>
  </p:clrMapOvr>
  <p:transition spd="slow" advClick="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3C7E4D-4E68-EE85-3826-3660ABCE7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4D3B103-BEB3-64C0-0E04-E9BC8DB61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3A7B4A-17EE-DCF4-F612-512544F8C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6030304"/>
      </p:ext>
    </p:extLst>
  </p:cSld>
  <p:clrMapOvr>
    <a:masterClrMapping/>
  </p:clrMapOvr>
  <p:transition spd="slow" advClick="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29CCA4-E76B-59A3-F733-917F4F2BE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DC98C1-4EE6-EA7E-FE0B-366FB104E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79F85A-3386-4781-66D3-7DDA0616F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4C2244-B8B5-2D26-561A-4198520E2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C2B0D7-754C-F20D-AF3D-1BAFA9EB9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8FAF7A-6C1D-B148-7F5E-420E8F01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6330185"/>
      </p:ext>
    </p:extLst>
  </p:cSld>
  <p:clrMapOvr>
    <a:masterClrMapping/>
  </p:clrMapOvr>
  <p:transition spd="slow" advClick="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99A166-7C71-09C1-F333-26C549508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FC1EB1-3587-64FB-5ADD-25177A83AF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1A4BA7-E7DD-B8A0-71A3-3B8810C8D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81AC47-A6BB-FFDB-42A1-6E78354D0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FBE7E9-9967-2A95-4585-65381BA93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CD4225-47A2-147B-295B-683628E46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9769744"/>
      </p:ext>
    </p:extLst>
  </p:cSld>
  <p:clrMapOvr>
    <a:masterClrMapping/>
  </p:clrMapOvr>
  <p:transition spd="slow" advClick="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02E18E6-5C84-D546-D13D-2E23039F7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D0E65D-1709-6824-2CC0-C559DC829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1E71A7-10AA-EB69-86D8-253FD5F5C6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88461F-3AD0-270B-4BF1-3A31F56539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16DACA-A9F7-FC8F-42C3-B973F1970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286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11" Type="http://schemas.openxmlformats.org/officeDocument/2006/relationships/image" Target="../media/image18.png"/><Relationship Id="rId5" Type="http://schemas.openxmlformats.org/officeDocument/2006/relationships/image" Target="../media/image12.jpeg"/><Relationship Id="rId10" Type="http://schemas.openxmlformats.org/officeDocument/2006/relationships/image" Target="../media/image17.png"/><Relationship Id="rId4" Type="http://schemas.openxmlformats.org/officeDocument/2006/relationships/image" Target="../media/image11.jpe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7">
            <a:extLst>
              <a:ext uri="{FF2B5EF4-FFF2-40B4-BE49-F238E27FC236}">
                <a16:creationId xmlns:a16="http://schemas.microsoft.com/office/drawing/2014/main" id="{87F9A101-E04D-4969-BFEC-30F2B1103878}"/>
              </a:ext>
            </a:extLst>
          </p:cNvPr>
          <p:cNvSpPr txBox="1">
            <a:spLocks/>
          </p:cNvSpPr>
          <p:nvPr/>
        </p:nvSpPr>
        <p:spPr>
          <a:xfrm>
            <a:off x="77005" y="1615924"/>
            <a:ext cx="11434809" cy="154148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SG" altLang="zh-CN" sz="2400" dirty="0">
              <a:solidFill>
                <a:srgbClr val="000066"/>
              </a:solidFill>
              <a:latin typeface="Kaiti SC" panose="02010600040101010101" pitchFamily="2" charset="-122"/>
              <a:ea typeface="Kaiti SC" panose="02010600040101010101" pitchFamily="2" charset="-122"/>
              <a:cs typeface="Calibri" pitchFamily="34" charset="0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8233D3F0-74A2-4696-964B-73003483A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4381" y="1310671"/>
            <a:ext cx="9753600" cy="2387600"/>
          </a:xfrm>
        </p:spPr>
        <p:txBody>
          <a:bodyPr>
            <a:normAutofit/>
          </a:bodyPr>
          <a:lstStyle/>
          <a:p>
            <a:r>
              <a:rPr lang="zh-CN" altLang="en-US" sz="3200" b="1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开放世界目标检测</a:t>
            </a:r>
            <a:endParaRPr lang="en-US" altLang="zh-CN" sz="3200" b="1" dirty="0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65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31EA0D7-0D83-6B9D-928E-8F4D12798FFE}"/>
              </a:ext>
            </a:extLst>
          </p:cNvPr>
          <p:cNvSpPr txBox="1"/>
          <p:nvPr/>
        </p:nvSpPr>
        <p:spPr>
          <a:xfrm>
            <a:off x="777240" y="184524"/>
            <a:ext cx="8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dataset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Times New Roman" panose="02020603050405020304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C6C3AD2-9037-BB73-00C7-1A055550E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129" y="861450"/>
            <a:ext cx="11121671" cy="45719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solidFill>
                <a:srgbClr val="C00000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6B93E1D-087E-B8DC-5885-C5C527660BD0}"/>
              </a:ext>
            </a:extLst>
          </p:cNvPr>
          <p:cNvSpPr txBox="1"/>
          <p:nvPr/>
        </p:nvSpPr>
        <p:spPr>
          <a:xfrm>
            <a:off x="8187908" y="3821296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OBJECTS365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050" name="Picture 2" descr="COCO/MS-COCO Dataset">
            <a:extLst>
              <a:ext uri="{FF2B5EF4-FFF2-40B4-BE49-F238E27FC236}">
                <a16:creationId xmlns:a16="http://schemas.microsoft.com/office/drawing/2014/main" id="{393BFAC0-41DA-6FA9-7955-BFD801133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468" y="1014081"/>
            <a:ext cx="2719871" cy="271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327DF9C-E328-F179-9024-02FAD774734C}"/>
              </a:ext>
            </a:extLst>
          </p:cNvPr>
          <p:cNvSpPr txBox="1"/>
          <p:nvPr/>
        </p:nvSpPr>
        <p:spPr>
          <a:xfrm>
            <a:off x="3683757" y="3781188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MSCOCO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8C15C4-CB90-E0D2-7F3A-DD6520C6FBDF}"/>
              </a:ext>
            </a:extLst>
          </p:cNvPr>
          <p:cNvSpPr txBox="1"/>
          <p:nvPr/>
        </p:nvSpPr>
        <p:spPr>
          <a:xfrm>
            <a:off x="777240" y="1211367"/>
            <a:ext cx="1467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检测数据集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标签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目标框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D24396A-16B7-9F56-13C9-FC6C9AF98C10}"/>
              </a:ext>
            </a:extLst>
          </p:cNvPr>
          <p:cNvSpPr txBox="1"/>
          <p:nvPr/>
        </p:nvSpPr>
        <p:spPr>
          <a:xfrm>
            <a:off x="720239" y="4643358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图文预训数据集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图文对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054" name="Picture 6" descr="conceptual-12m/README.md at main · google-research-datasets/conceptual-12m  · GitHub">
            <a:extLst>
              <a:ext uri="{FF2B5EF4-FFF2-40B4-BE49-F238E27FC236}">
                <a16:creationId xmlns:a16="http://schemas.microsoft.com/office/drawing/2014/main" id="{9709FB28-47DF-8B5D-D125-E875475419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8" t="13622" r="28730" b="29058"/>
          <a:stretch/>
        </p:blipFill>
        <p:spPr bwMode="auto">
          <a:xfrm>
            <a:off x="2700269" y="4453742"/>
            <a:ext cx="3712724" cy="161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E0E80BB-D585-D61D-6A85-F2CE5ABAE2FE}"/>
              </a:ext>
            </a:extLst>
          </p:cNvPr>
          <p:cNvSpPr txBox="1"/>
          <p:nvPr/>
        </p:nvSpPr>
        <p:spPr>
          <a:xfrm>
            <a:off x="4370950" y="6304144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CC12M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0D4F83E-45CC-B286-4E4D-F56D719E32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872"/>
          <a:stretch/>
        </p:blipFill>
        <p:spPr>
          <a:xfrm>
            <a:off x="6941846" y="1014081"/>
            <a:ext cx="3997664" cy="271987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9E2BD75-E4DE-CE52-F19A-841D353584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0323" y="4491333"/>
            <a:ext cx="4437642" cy="161095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BAA05CE-5509-9593-BA9E-D37D9F568523}"/>
              </a:ext>
            </a:extLst>
          </p:cNvPr>
          <p:cNvSpPr txBox="1"/>
          <p:nvPr/>
        </p:nvSpPr>
        <p:spPr>
          <a:xfrm>
            <a:off x="8464414" y="6304144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LAION-5B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567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31EA0D7-0D83-6B9D-928E-8F4D12798FFE}"/>
              </a:ext>
            </a:extLst>
          </p:cNvPr>
          <p:cNvSpPr txBox="1"/>
          <p:nvPr/>
        </p:nvSpPr>
        <p:spPr>
          <a:xfrm>
            <a:off x="777240" y="184524"/>
            <a:ext cx="8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dataset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Times New Roman" panose="02020603050405020304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C6C3AD2-9037-BB73-00C7-1A055550E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129" y="861450"/>
            <a:ext cx="11121671" cy="45719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solidFill>
                <a:srgbClr val="C00000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E02D186-36E5-4DA8-9AD6-D0032C35B759}"/>
              </a:ext>
            </a:extLst>
          </p:cNvPr>
          <p:cNvSpPr txBox="1"/>
          <p:nvPr/>
        </p:nvSpPr>
        <p:spPr>
          <a:xfrm>
            <a:off x="7883336" y="3157199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OBJECTS365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2B62C68-1B56-0940-93CE-133CA1BEEC51}"/>
              </a:ext>
            </a:extLst>
          </p:cNvPr>
          <p:cNvSpPr txBox="1"/>
          <p:nvPr/>
        </p:nvSpPr>
        <p:spPr>
          <a:xfrm>
            <a:off x="2092436" y="3144421"/>
            <a:ext cx="1862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MSCOCO (LVIS)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A0A62A6-5174-2F1E-783C-ED79001B8275}"/>
              </a:ext>
            </a:extLst>
          </p:cNvPr>
          <p:cNvSpPr txBox="1"/>
          <p:nvPr/>
        </p:nvSpPr>
        <p:spPr>
          <a:xfrm>
            <a:off x="3041490" y="6288929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CC12M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2D5B621-7243-8D12-6005-750BF2541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8413" y="3905260"/>
            <a:ext cx="2050871" cy="162320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097507E-4A84-69EB-84DF-0895F7919F32}"/>
              </a:ext>
            </a:extLst>
          </p:cNvPr>
          <p:cNvSpPr txBox="1"/>
          <p:nvPr/>
        </p:nvSpPr>
        <p:spPr>
          <a:xfrm>
            <a:off x="3932675" y="409198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图像文本对</a:t>
            </a:r>
            <a:endParaRPr kumimoji="1" lang="en-US" altLang="zh-CN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6DD8480-0C8D-7AEA-238A-F2EDF85CF1E3}"/>
              </a:ext>
            </a:extLst>
          </p:cNvPr>
          <p:cNvSpPr txBox="1"/>
          <p:nvPr/>
        </p:nvSpPr>
        <p:spPr>
          <a:xfrm>
            <a:off x="3932675" y="444854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1200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张图像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1BE6296-5E9F-8257-F707-FB54B1D33BCC}"/>
              </a:ext>
            </a:extLst>
          </p:cNvPr>
          <p:cNvSpPr txBox="1"/>
          <p:nvPr/>
        </p:nvSpPr>
        <p:spPr>
          <a:xfrm>
            <a:off x="3932675" y="484643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1200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条文本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528F9191-0306-EB13-EA02-7CDC75E2FA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8931" y="1243685"/>
            <a:ext cx="2737596" cy="1824346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187FA5DB-97B2-F0A3-6473-3B44F1C2975C}"/>
              </a:ext>
            </a:extLst>
          </p:cNvPr>
          <p:cNvSpPr txBox="1"/>
          <p:nvPr/>
        </p:nvSpPr>
        <p:spPr>
          <a:xfrm>
            <a:off x="9519918" y="129209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图像目标框</a:t>
            </a:r>
            <a:endParaRPr kumimoji="1" lang="en-US" altLang="zh-CN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838C8263-EB4A-7825-0722-920E8231D4EB}"/>
              </a:ext>
            </a:extLst>
          </p:cNvPr>
          <p:cNvSpPr txBox="1"/>
          <p:nvPr/>
        </p:nvSpPr>
        <p:spPr>
          <a:xfrm>
            <a:off x="9519918" y="1648654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180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张图像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761CA74-1CF7-34C8-6C1D-FB9C08DCC4D4}"/>
              </a:ext>
            </a:extLst>
          </p:cNvPr>
          <p:cNvSpPr txBox="1"/>
          <p:nvPr/>
        </p:nvSpPr>
        <p:spPr>
          <a:xfrm>
            <a:off x="9519918" y="2046549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2900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个目标框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B0BB5C4-5D36-FA86-86CA-E90C2518023A}"/>
              </a:ext>
            </a:extLst>
          </p:cNvPr>
          <p:cNvSpPr txBox="1"/>
          <p:nvPr/>
        </p:nvSpPr>
        <p:spPr>
          <a:xfrm>
            <a:off x="9519918" y="240949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365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个目标类别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B0D79E41-6B74-6B80-64C8-5C02BD1A75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129" y="1243685"/>
            <a:ext cx="2752155" cy="1824346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05EE082C-1DFF-401B-008B-74C8557F9FCE}"/>
              </a:ext>
            </a:extLst>
          </p:cNvPr>
          <p:cNvSpPr txBox="1"/>
          <p:nvPr/>
        </p:nvSpPr>
        <p:spPr>
          <a:xfrm>
            <a:off x="3807966" y="128882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图像目标框</a:t>
            </a:r>
            <a:endParaRPr kumimoji="1" lang="en-US" altLang="zh-CN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1C2A623D-C324-6D74-B7C6-D220B2BD4D91}"/>
              </a:ext>
            </a:extLst>
          </p:cNvPr>
          <p:cNvSpPr txBox="1"/>
          <p:nvPr/>
        </p:nvSpPr>
        <p:spPr>
          <a:xfrm>
            <a:off x="3807966" y="1645376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12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张图像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0FD596A-BB08-84ED-42F8-04A2FBB031E1}"/>
              </a:ext>
            </a:extLst>
          </p:cNvPr>
          <p:cNvSpPr txBox="1"/>
          <p:nvPr/>
        </p:nvSpPr>
        <p:spPr>
          <a:xfrm>
            <a:off x="3807966" y="2043271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90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(150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个目标框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3F26845-F468-36EC-5CE0-BDBAFF6A23C7}"/>
              </a:ext>
            </a:extLst>
          </p:cNvPr>
          <p:cNvSpPr txBox="1"/>
          <p:nvPr/>
        </p:nvSpPr>
        <p:spPr>
          <a:xfrm>
            <a:off x="3807966" y="2406215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80(1230)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个目标类别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A5DB1C7-759A-187D-7E57-8EC9C710EC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6328" y="3834819"/>
            <a:ext cx="1411697" cy="182434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F5927DF-4F51-2D07-1406-9B87D39DD7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3420" y="3834819"/>
            <a:ext cx="1553483" cy="182434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79A3D7BE-1E0D-D435-D4CC-4814A24AD463}"/>
              </a:ext>
            </a:extLst>
          </p:cNvPr>
          <p:cNvSpPr txBox="1"/>
          <p:nvPr/>
        </p:nvSpPr>
        <p:spPr>
          <a:xfrm>
            <a:off x="8139816" y="6288929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LAION-5B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13579AC-D30E-5A7A-910A-577DA1942567}"/>
              </a:ext>
            </a:extLst>
          </p:cNvPr>
          <p:cNvSpPr txBox="1"/>
          <p:nvPr/>
        </p:nvSpPr>
        <p:spPr>
          <a:xfrm>
            <a:off x="9519918" y="404786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图像文本对</a:t>
            </a:r>
            <a:endParaRPr kumimoji="1" lang="en-US" altLang="zh-CN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60D390C-4DA4-5D09-4DDF-B24B704137B7}"/>
              </a:ext>
            </a:extLst>
          </p:cNvPr>
          <p:cNvSpPr txBox="1"/>
          <p:nvPr/>
        </p:nvSpPr>
        <p:spPr>
          <a:xfrm>
            <a:off x="9519918" y="4404415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50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亿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张图像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EFEA645-1926-3462-73AB-BCD5BD06C78D}"/>
              </a:ext>
            </a:extLst>
          </p:cNvPr>
          <p:cNvSpPr txBox="1"/>
          <p:nvPr/>
        </p:nvSpPr>
        <p:spPr>
          <a:xfrm>
            <a:off x="9519918" y="4802310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50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亿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条文本</a:t>
            </a:r>
          </a:p>
        </p:txBody>
      </p:sp>
    </p:spTree>
    <p:extLst>
      <p:ext uri="{BB962C8B-B14F-4D97-AF65-F5344CB8AC3E}">
        <p14:creationId xmlns:p14="http://schemas.microsoft.com/office/powerpoint/2010/main" val="259382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8" name="Picture 14" descr="Three Dots Vector SVG Icon - SVG Repo">
            <a:extLst>
              <a:ext uri="{FF2B5EF4-FFF2-40B4-BE49-F238E27FC236}">
                <a16:creationId xmlns:a16="http://schemas.microsoft.com/office/drawing/2014/main" id="{F076B088-6DC8-722A-DB67-57C1A64AD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9525" y="6004522"/>
            <a:ext cx="579940" cy="57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imple Car Icon Vector Art, Icons, and Graphics for Free Download">
            <a:extLst>
              <a:ext uri="{FF2B5EF4-FFF2-40B4-BE49-F238E27FC236}">
                <a16:creationId xmlns:a16="http://schemas.microsoft.com/office/drawing/2014/main" id="{F76BF4E3-A060-22FE-62AC-88ED1DBF9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9656" y="5302180"/>
            <a:ext cx="1159678" cy="81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52E4F63-7DF4-6806-224A-28ECDCF53E0A}"/>
              </a:ext>
            </a:extLst>
          </p:cNvPr>
          <p:cNvSpPr txBox="1"/>
          <p:nvPr/>
        </p:nvSpPr>
        <p:spPr>
          <a:xfrm>
            <a:off x="777240" y="184524"/>
            <a:ext cx="8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主要目标</a:t>
            </a:r>
            <a:endParaRPr lang="en-US" altLang="zh-CN" sz="3200" dirty="0">
              <a:solidFill>
                <a:srgbClr val="FF0000"/>
              </a:solidFill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  <a:sym typeface="Times New Roman" panose="02020603050405020304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D9AFD7D-8303-1F59-6929-4E67EDAD0A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129" y="861450"/>
            <a:ext cx="11121671" cy="45719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solidFill>
                <a:srgbClr val="C00000"/>
              </a:solidFill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AA2525-A0D4-FF9D-59E6-35D890ABB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129" y="1229486"/>
            <a:ext cx="2810027" cy="173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0527E82-4B01-9E51-2A7A-5B29A4DD9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4154" y="1229485"/>
            <a:ext cx="2731691" cy="173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A00FCFB-A1BC-0A76-E53D-530913C706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2843" y="1229541"/>
            <a:ext cx="2346323" cy="173343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CBF09A5-9FE0-E7C6-F5F7-CE6B1DA0958C}"/>
              </a:ext>
            </a:extLst>
          </p:cNvPr>
          <p:cNvSpPr txBox="1"/>
          <p:nvPr/>
        </p:nvSpPr>
        <p:spPr>
          <a:xfrm>
            <a:off x="1865620" y="305966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智慧交通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C8CF356-C97E-AB2B-D63F-8CBAAB4F8860}"/>
              </a:ext>
            </a:extLst>
          </p:cNvPr>
          <p:cNvSpPr txBox="1"/>
          <p:nvPr/>
        </p:nvSpPr>
        <p:spPr>
          <a:xfrm>
            <a:off x="4656001" y="30596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智慧座舱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BD2B6A7-B802-6FCA-F78D-98D3B88325A6}"/>
              </a:ext>
            </a:extLst>
          </p:cNvPr>
          <p:cNvSpPr txBox="1"/>
          <p:nvPr/>
        </p:nvSpPr>
        <p:spPr>
          <a:xfrm>
            <a:off x="7362006" y="30596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工业检测</a:t>
            </a:r>
          </a:p>
        </p:txBody>
      </p:sp>
      <p:cxnSp>
        <p:nvCxnSpPr>
          <p:cNvPr id="11" name="直线连接符 26">
            <a:extLst>
              <a:ext uri="{FF2B5EF4-FFF2-40B4-BE49-F238E27FC236}">
                <a16:creationId xmlns:a16="http://schemas.microsoft.com/office/drawing/2014/main" id="{88F97FEA-A356-E988-38A8-7C5D16F500D4}"/>
              </a:ext>
            </a:extLst>
          </p:cNvPr>
          <p:cNvCxnSpPr/>
          <p:nvPr/>
        </p:nvCxnSpPr>
        <p:spPr>
          <a:xfrm>
            <a:off x="812121" y="3746958"/>
            <a:ext cx="11121671" cy="0"/>
          </a:xfrm>
          <a:prstGeom prst="line">
            <a:avLst/>
          </a:prstGeom>
          <a:ln w="2857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C8C12B08-FF0A-2C8E-E44C-47D3C5976B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13241" y="1225127"/>
            <a:ext cx="2143021" cy="1733421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1F6F9635-C4F7-34B9-4DFE-B530DD2B88B3}"/>
              </a:ext>
            </a:extLst>
          </p:cNvPr>
          <p:cNvSpPr/>
          <p:nvPr/>
        </p:nvSpPr>
        <p:spPr>
          <a:xfrm>
            <a:off x="10046208" y="1414272"/>
            <a:ext cx="430784" cy="6217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B9277F5-3B5A-9CA9-58D5-5520591BC2A0}"/>
              </a:ext>
            </a:extLst>
          </p:cNvPr>
          <p:cNvSpPr/>
          <p:nvPr/>
        </p:nvSpPr>
        <p:spPr>
          <a:xfrm>
            <a:off x="9453386" y="1380258"/>
            <a:ext cx="552181" cy="10378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340385E-8CFE-E80E-F275-349AF7564BC3}"/>
              </a:ext>
            </a:extLst>
          </p:cNvPr>
          <p:cNvSpPr/>
          <p:nvPr/>
        </p:nvSpPr>
        <p:spPr>
          <a:xfrm>
            <a:off x="10504825" y="1857779"/>
            <a:ext cx="358248" cy="2311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9ACD1C8-9C04-EF6B-7B4D-2E1704999C6D}"/>
              </a:ext>
            </a:extLst>
          </p:cNvPr>
          <p:cNvSpPr/>
          <p:nvPr/>
        </p:nvSpPr>
        <p:spPr>
          <a:xfrm>
            <a:off x="9971394" y="1987013"/>
            <a:ext cx="993278" cy="922812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7B6879E-4B31-EFE1-A970-2883F5530BA3}"/>
              </a:ext>
            </a:extLst>
          </p:cNvPr>
          <p:cNvSpPr txBox="1"/>
          <p:nvPr/>
        </p:nvSpPr>
        <p:spPr>
          <a:xfrm>
            <a:off x="9950827" y="30596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环境定位</a:t>
            </a:r>
          </a:p>
        </p:txBody>
      </p:sp>
      <p:pic>
        <p:nvPicPr>
          <p:cNvPr id="22" name="Picture 2" descr="Services icon PNG and SVG Vector Free Download">
            <a:extLst>
              <a:ext uri="{FF2B5EF4-FFF2-40B4-BE49-F238E27FC236}">
                <a16:creationId xmlns:a16="http://schemas.microsoft.com/office/drawing/2014/main" id="{E20B0CC0-DF06-8EA4-4A15-4FAE38512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661" y="4633943"/>
            <a:ext cx="1581187" cy="1402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3d modeling - Free computer icons">
            <a:extLst>
              <a:ext uri="{FF2B5EF4-FFF2-40B4-BE49-F238E27FC236}">
                <a16:creationId xmlns:a16="http://schemas.microsoft.com/office/drawing/2014/main" id="{F5793A7C-E1F0-C40D-6555-B1D461C8F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889" y="4633943"/>
            <a:ext cx="1581187" cy="1581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右箭头 21">
            <a:extLst>
              <a:ext uri="{FF2B5EF4-FFF2-40B4-BE49-F238E27FC236}">
                <a16:creationId xmlns:a16="http://schemas.microsoft.com/office/drawing/2014/main" id="{983F19EF-A1DB-1EA0-2AE8-744CABF540CF}"/>
              </a:ext>
            </a:extLst>
          </p:cNvPr>
          <p:cNvSpPr/>
          <p:nvPr/>
        </p:nvSpPr>
        <p:spPr>
          <a:xfrm>
            <a:off x="3397400" y="5210481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CAEA895-B7F3-4F6A-BDF6-8404B9819874}"/>
              </a:ext>
            </a:extLst>
          </p:cNvPr>
          <p:cNvSpPr txBox="1"/>
          <p:nvPr/>
        </p:nvSpPr>
        <p:spPr>
          <a:xfrm>
            <a:off x="1504235" y="62174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开放检测大模型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3E6BE95-5140-A95D-17B7-96716D8D42E9}"/>
              </a:ext>
            </a:extLst>
          </p:cNvPr>
          <p:cNvSpPr txBox="1"/>
          <p:nvPr/>
        </p:nvSpPr>
        <p:spPr>
          <a:xfrm>
            <a:off x="4411101" y="62151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服务接口</a:t>
            </a:r>
          </a:p>
        </p:txBody>
      </p:sp>
      <p:sp>
        <p:nvSpPr>
          <p:cNvPr id="27" name="右箭头 27">
            <a:extLst>
              <a:ext uri="{FF2B5EF4-FFF2-40B4-BE49-F238E27FC236}">
                <a16:creationId xmlns:a16="http://schemas.microsoft.com/office/drawing/2014/main" id="{0C67ED0D-34BB-4CB7-FB75-C26948597718}"/>
              </a:ext>
            </a:extLst>
          </p:cNvPr>
          <p:cNvSpPr/>
          <p:nvPr/>
        </p:nvSpPr>
        <p:spPr>
          <a:xfrm>
            <a:off x="6191427" y="5210481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8" name="Picture 8" descr="Small Business Icon Vector Art, Icons, and Graphics for Free Download">
            <a:extLst>
              <a:ext uri="{FF2B5EF4-FFF2-40B4-BE49-F238E27FC236}">
                <a16:creationId xmlns:a16="http://schemas.microsoft.com/office/drawing/2014/main" id="{7874385B-0B89-4D6D-8F41-69390D9AE6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6" t="9213" r="11154" b="8398"/>
          <a:stretch/>
        </p:blipFill>
        <p:spPr bwMode="auto">
          <a:xfrm>
            <a:off x="7007268" y="4514750"/>
            <a:ext cx="1581187" cy="163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9F6757C2-995D-8D90-45AE-EC141098EE9F}"/>
              </a:ext>
            </a:extLst>
          </p:cNvPr>
          <p:cNvSpPr txBox="1"/>
          <p:nvPr/>
        </p:nvSpPr>
        <p:spPr>
          <a:xfrm>
            <a:off x="7254424" y="62151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小微企业</a:t>
            </a:r>
          </a:p>
        </p:txBody>
      </p:sp>
      <p:pic>
        <p:nvPicPr>
          <p:cNvPr id="1030" name="Picture 6" descr="Robot - Free halloween icons">
            <a:extLst>
              <a:ext uri="{FF2B5EF4-FFF2-40B4-BE49-F238E27FC236}">
                <a16:creationId xmlns:a16="http://schemas.microsoft.com/office/drawing/2014/main" id="{49107D32-2826-51A1-DBCA-CD5CC7F8D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9999" y="3981195"/>
            <a:ext cx="727554" cy="727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工厂图标50个icon批量下载-有SVG,PNG,EPS,矢量图格式-Mac下载图标素材">
            <a:extLst>
              <a:ext uri="{FF2B5EF4-FFF2-40B4-BE49-F238E27FC236}">
                <a16:creationId xmlns:a16="http://schemas.microsoft.com/office/drawing/2014/main" id="{26212878-A685-98D7-AED0-7FC443E28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3533" y="4780848"/>
            <a:ext cx="580483" cy="58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右箭头 27">
            <a:extLst>
              <a:ext uri="{FF2B5EF4-FFF2-40B4-BE49-F238E27FC236}">
                <a16:creationId xmlns:a16="http://schemas.microsoft.com/office/drawing/2014/main" id="{29DE4425-5FB3-7930-4FC0-8414F00545D8}"/>
              </a:ext>
            </a:extLst>
          </p:cNvPr>
          <p:cNvSpPr/>
          <p:nvPr/>
        </p:nvSpPr>
        <p:spPr>
          <a:xfrm rot="19971070">
            <a:off x="9005651" y="4453206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1" name="右箭头 27">
            <a:extLst>
              <a:ext uri="{FF2B5EF4-FFF2-40B4-BE49-F238E27FC236}">
                <a16:creationId xmlns:a16="http://schemas.microsoft.com/office/drawing/2014/main" id="{69A82559-F2D6-B8F9-3370-F6881A4B524E}"/>
              </a:ext>
            </a:extLst>
          </p:cNvPr>
          <p:cNvSpPr/>
          <p:nvPr/>
        </p:nvSpPr>
        <p:spPr>
          <a:xfrm>
            <a:off x="9104022" y="5045186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2" name="右箭头 27">
            <a:extLst>
              <a:ext uri="{FF2B5EF4-FFF2-40B4-BE49-F238E27FC236}">
                <a16:creationId xmlns:a16="http://schemas.microsoft.com/office/drawing/2014/main" id="{F4F53693-0BB6-F49D-FAD2-ED073C3B3AD7}"/>
              </a:ext>
            </a:extLst>
          </p:cNvPr>
          <p:cNvSpPr/>
          <p:nvPr/>
        </p:nvSpPr>
        <p:spPr>
          <a:xfrm rot="638760">
            <a:off x="9080326" y="5584105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561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137</Words>
  <Application>Microsoft Macintosh PowerPoint</Application>
  <PresentationFormat>Widescreen</PresentationFormat>
  <Paragraphs>46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等线</vt:lpstr>
      <vt:lpstr>等线 Light</vt:lpstr>
      <vt:lpstr>Kaiti SC</vt:lpstr>
      <vt:lpstr>Arial</vt:lpstr>
      <vt:lpstr>Times New Roman</vt:lpstr>
      <vt:lpstr>Wingdings</vt:lpstr>
      <vt:lpstr>Office 主题​​</vt:lpstr>
      <vt:lpstr>开放世界目标检测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晓 董</dc:creator>
  <cp:lastModifiedBy>晓 董</cp:lastModifiedBy>
  <cp:revision>109</cp:revision>
  <dcterms:created xsi:type="dcterms:W3CDTF">2022-11-17T08:24:02Z</dcterms:created>
  <dcterms:modified xsi:type="dcterms:W3CDTF">2025-02-24T06:38:57Z</dcterms:modified>
</cp:coreProperties>
</file>

<file path=docProps/thumbnail.jpeg>
</file>